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276" r:id="rId5"/>
    <p:sldId id="277" r:id="rId6"/>
    <p:sldId id="256" r:id="rId7"/>
    <p:sldId id="271" r:id="rId8"/>
    <p:sldId id="278" r:id="rId9"/>
    <p:sldId id="279" r:id="rId10"/>
    <p:sldId id="280" r:id="rId11"/>
    <p:sldId id="281" r:id="rId12"/>
    <p:sldId id="282" r:id="rId13"/>
    <p:sldId id="283" r:id="rId14"/>
    <p:sldId id="285" r:id="rId15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>
      <p:cViewPr varScale="1">
        <p:scale>
          <a:sx n="106" d="100"/>
          <a:sy n="106" d="100"/>
        </p:scale>
        <p:origin x="792" y="102"/>
      </p:cViewPr>
      <p:guideLst>
        <p:guide pos="3839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3" d="100"/>
          <a:sy n="63" d="100"/>
        </p:scale>
        <p:origin x="2838" y="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482589-CB2F-4003-801D-095B67490E73}" type="datetimeFigureOut">
              <a:rPr lang="en-US"/>
              <a:t>2/4/2023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A4844B-5D5D-4D8E-9E71-6B297DF4019B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589861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7D4DBF-746C-4C25-853D-8A1CBE8404F4}" type="datetimeFigureOut">
              <a:rPr lang="en-US"/>
              <a:t>2/4/2023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E0FDE7-FE71-46E3-9512-437B13AD5F4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669794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74812" y="1524000"/>
            <a:ext cx="8839201" cy="3200400"/>
          </a:xfrm>
        </p:spPr>
        <p:txBody>
          <a:bodyPr>
            <a:no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74813" y="4876800"/>
            <a:ext cx="7162799" cy="990600"/>
          </a:xfrm>
        </p:spPr>
        <p:txBody>
          <a:bodyPr lIns="91440">
            <a:normAutofit/>
          </a:bodyPr>
          <a:lstStyle>
            <a:lvl1pPr marL="0" indent="0" algn="l">
              <a:spcBef>
                <a:spcPts val="0"/>
              </a:spcBef>
              <a:buNone/>
              <a:defRPr sz="2000" cap="all" spc="250" baseline="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988707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881DC1F7-A9E9-4D8B-8C97-C74523B2CF2A}" type="datetimeFigureOut">
              <a:rPr lang="en-US" smtClean="0"/>
              <a:pPr/>
              <a:t>2/4/2023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299542E4-2CCF-42F6-9D92-ED56803513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086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3" y="3429000"/>
            <a:ext cx="9601201" cy="2286000"/>
          </a:xfrm>
        </p:spPr>
        <p:txBody>
          <a:bodyPr anchor="b">
            <a:normAutofit/>
          </a:bodyPr>
          <a:lstStyle>
            <a:lvl1pPr algn="l">
              <a:defRPr sz="4800" b="0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3813" y="685800"/>
            <a:ext cx="7543800" cy="1066800"/>
          </a:xfrm>
        </p:spPr>
        <p:txBody>
          <a:bodyPr lIns="91440" anchor="t"/>
          <a:lstStyle>
            <a:lvl1pPr marL="0" indent="0">
              <a:spcBef>
                <a:spcPts val="0"/>
              </a:spcBef>
              <a:buNone/>
              <a:defRPr sz="2000" cap="all" spc="250" baseline="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881DC1F7-A9E9-4D8B-8C97-C74523B2CF2A}" type="datetimeFigureOut">
              <a:rPr lang="en-US" smtClean="0"/>
              <a:pPr/>
              <a:t>2/4/2023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299542E4-2CCF-42F6-9D92-ED56803513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7889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3813" y="1828800"/>
            <a:ext cx="4648199" cy="4343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6812" y="1828801"/>
            <a:ext cx="4648202" cy="4343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881DC1F7-A9E9-4D8B-8C97-C74523B2CF2A}" type="datetimeFigureOut">
              <a:rPr lang="en-US" smtClean="0"/>
              <a:pPr/>
              <a:t>2/4/2023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299542E4-2CCF-42F6-9D92-ED56803513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878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3813" y="1676400"/>
            <a:ext cx="4646376" cy="76200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3813" y="2438400"/>
            <a:ext cx="4648199" cy="37338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46812" y="1676400"/>
            <a:ext cx="4648201" cy="76200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46812" y="2438400"/>
            <a:ext cx="4648201" cy="37338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881DC1F7-A9E9-4D8B-8C97-C74523B2CF2A}" type="datetimeFigureOut">
              <a:rPr lang="en-US" smtClean="0"/>
              <a:pPr/>
              <a:t>2/4/2023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299542E4-2CCF-42F6-9D92-ED56803513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5692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881DC1F7-A9E9-4D8B-8C97-C74523B2CF2A}" type="datetimeFigureOut">
              <a:rPr lang="en-US" smtClean="0"/>
              <a:pPr/>
              <a:t>2/4/2023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299542E4-2CCF-42F6-9D92-ED56803513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311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881DC1F7-A9E9-4D8B-8C97-C74523B2CF2A}" type="datetimeFigureOut">
              <a:rPr lang="en-US" smtClean="0"/>
              <a:pPr/>
              <a:t>2/4/2023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299542E4-2CCF-42F6-9D92-ED56803513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631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08012" y="0"/>
            <a:ext cx="4883563" cy="685800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99452" y="0"/>
            <a:ext cx="4700684" cy="6858000"/>
          </a:xfrm>
          <a:prstGeom prst="rect">
            <a:avLst/>
          </a:prstGeom>
          <a:solidFill>
            <a:schemeClr val="accent2">
              <a:lumMod val="75000"/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3" y="685800"/>
            <a:ext cx="3581400" cy="3886200"/>
          </a:xfrm>
        </p:spPr>
        <p:txBody>
          <a:bodyPr anchor="b">
            <a:noAutofit/>
          </a:bodyPr>
          <a:lstStyle>
            <a:lvl1pPr algn="l">
              <a:defRPr sz="4000" b="0"/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3" y="4724400"/>
            <a:ext cx="3581400" cy="1401764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4413" y="685800"/>
            <a:ext cx="5484970" cy="5486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881DC1F7-A9E9-4D8B-8C97-C74523B2CF2A}" type="datetimeFigureOut">
              <a:rPr lang="en-US" smtClean="0"/>
              <a:pPr/>
              <a:t>2/4/2023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299542E4-2CCF-42F6-9D92-ED56803513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575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608012" y="0"/>
            <a:ext cx="4883563" cy="685800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699452" y="0"/>
            <a:ext cx="4700684" cy="6858000"/>
          </a:xfrm>
          <a:prstGeom prst="rect">
            <a:avLst/>
          </a:prstGeom>
          <a:solidFill>
            <a:schemeClr val="accent2">
              <a:lumMod val="75000"/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3" y="685800"/>
            <a:ext cx="3581400" cy="3886200"/>
          </a:xfrm>
        </p:spPr>
        <p:txBody>
          <a:bodyPr anchor="b">
            <a:noAutofit/>
          </a:bodyPr>
          <a:lstStyle>
            <a:lvl1pPr algn="l">
              <a:defRPr sz="40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3" y="4724400"/>
            <a:ext cx="3581400" cy="1401764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 descr="An empty placeholder to add an image. Click on the placeholder and select the image that you wish to add.&#10;"/>
          <p:cNvSpPr>
            <a:spLocks noGrp="1"/>
          </p:cNvSpPr>
          <p:nvPr>
            <p:ph type="pic" idx="1"/>
          </p:nvPr>
        </p:nvSpPr>
        <p:spPr>
          <a:xfrm>
            <a:off x="6094413" y="685800"/>
            <a:ext cx="5486400" cy="5486400"/>
          </a:xfrm>
          <a:solidFill>
            <a:schemeClr val="tx2">
              <a:lumMod val="10000"/>
            </a:schemeClr>
          </a:solidFill>
          <a:ln w="50800">
            <a:solidFill>
              <a:schemeClr val="tx1"/>
            </a:solidFill>
            <a:miter lim="800000"/>
          </a:ln>
          <a:effectLst>
            <a:outerShdw blurRad="190500" algn="ctr" rotWithShape="0">
              <a:prstClr val="black">
                <a:alpha val="50000"/>
              </a:prstClr>
            </a:outerShdw>
          </a:effectLst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881DC1F7-A9E9-4D8B-8C97-C74523B2CF2A}" type="datetimeFigureOut">
              <a:rPr lang="en-US" smtClean="0"/>
              <a:pPr/>
              <a:t>2/4/2023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299542E4-2CCF-42F6-9D92-ED56803513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934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lternate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5393372" y="0"/>
            <a:ext cx="6795452" cy="685800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5484812" y="0"/>
            <a:ext cx="6704012" cy="6858000"/>
          </a:xfrm>
          <a:prstGeom prst="rect">
            <a:avLst/>
          </a:prstGeom>
          <a:solidFill>
            <a:schemeClr val="accent2">
              <a:lumMod val="75000"/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013" y="685800"/>
            <a:ext cx="4267200" cy="3886200"/>
          </a:xfrm>
        </p:spPr>
        <p:txBody>
          <a:bodyPr anchor="b">
            <a:noAutofit/>
          </a:bodyPr>
          <a:lstStyle>
            <a:lvl1pPr algn="l">
              <a:defRPr sz="40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013" y="4724400"/>
            <a:ext cx="4267200" cy="14478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 descr="An empty placeholder to add an image. Click on the placeholder and select the image that you wish to add.&#10;"/>
          <p:cNvSpPr>
            <a:spLocks noGrp="1"/>
          </p:cNvSpPr>
          <p:nvPr>
            <p:ph type="pic" idx="1"/>
          </p:nvPr>
        </p:nvSpPr>
        <p:spPr>
          <a:xfrm>
            <a:off x="6094413" y="685800"/>
            <a:ext cx="5486400" cy="5486400"/>
          </a:xfrm>
          <a:solidFill>
            <a:schemeClr val="tx2">
              <a:lumMod val="10000"/>
            </a:schemeClr>
          </a:solidFill>
          <a:ln w="50800">
            <a:solidFill>
              <a:schemeClr val="tx1"/>
            </a:solidFill>
            <a:miter lim="800000"/>
          </a:ln>
          <a:effectLst>
            <a:outerShdw blurRad="190500" algn="ctr" rotWithShape="0">
              <a:prstClr val="black">
                <a:alpha val="50000"/>
              </a:prstClr>
            </a:outerShdw>
          </a:effectLst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881DC1F7-A9E9-4D8B-8C97-C74523B2CF2A}" type="datetimeFigureOut">
              <a:rPr lang="en-US" smtClean="0"/>
              <a:pPr/>
              <a:t>2/4/2023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299542E4-2CCF-42F6-9D92-ED56803513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536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881DC1F7-A9E9-4D8B-8C97-C74523B2CF2A}" type="datetimeFigureOut">
              <a:rPr lang="en-US" smtClean="0"/>
              <a:pPr/>
              <a:t>2/4/2023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299542E4-2CCF-42F6-9D92-ED56803513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99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675812" y="685801"/>
            <a:ext cx="1219201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3813" y="685800"/>
            <a:ext cx="8153399" cy="5486400"/>
          </a:xfrm>
        </p:spPr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881DC1F7-A9E9-4D8B-8C97-C74523B2CF2A}" type="datetimeFigureOut">
              <a:rPr lang="en-US" smtClean="0"/>
              <a:pPr/>
              <a:t>2/4/2023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299542E4-2CCF-42F6-9D92-ED56803513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7202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3812" y="381000"/>
            <a:ext cx="96012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3814" y="1828800"/>
            <a:ext cx="960120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3813" y="6400801"/>
            <a:ext cx="6324599" cy="2762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99412" y="6400801"/>
            <a:ext cx="1320059" cy="2762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1DC1F7-A9E9-4D8B-8C97-C74523B2CF2A}" type="datetimeFigureOut">
              <a:rPr lang="en-US"/>
              <a:pPr/>
              <a:t>2/4/2023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75812" y="6400801"/>
            <a:ext cx="1219202" cy="2762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9542E4-2CCF-42F6-9D92-ED568035133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0820990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2" r:id="rId10"/>
    <p:sldLayoutId id="2147483658" r:id="rId11"/>
    <p:sldLayoutId id="2147483659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6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800"/>
        </a:spcBef>
        <a:buFont typeface="Century" pitchFamily="18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indent="-228600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25880" indent="-228600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91640" indent="-228600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57400" indent="-228600" algn="l" defTabSz="914400" rtl="0" eaLnBrk="1" latinLnBrk="0" hangingPunct="1">
        <a:spcBef>
          <a:spcPts val="600"/>
        </a:spcBef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23160" indent="-228600" algn="l" defTabSz="914400" rtl="0" eaLnBrk="1" latinLnBrk="0" hangingPunct="1">
        <a:spcBef>
          <a:spcPts val="6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28600" algn="l" defTabSz="914400" rtl="0" eaLnBrk="1" latinLnBrk="0" hangingPunct="1">
        <a:spcBef>
          <a:spcPts val="600"/>
        </a:spcBef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54680" indent="-228600" algn="l" defTabSz="914400" rtl="0" eaLnBrk="1" latinLnBrk="0" hangingPunct="1">
        <a:spcBef>
          <a:spcPts val="6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A2F9FB-6FB8-C91F-85A5-E43A6E46B4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889E8E-3660-5CC1-4EE1-EB1948DBFB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316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/>
              <a:t>We have all heard it said…..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293814" y="1828800"/>
            <a:ext cx="7086598" cy="4343400"/>
          </a:xfrm>
        </p:spPr>
        <p:txBody>
          <a:bodyPr>
            <a:normAutofit/>
          </a:bodyPr>
          <a:lstStyle/>
          <a:p>
            <a:r>
              <a:rPr lang="en-US" sz="4000" dirty="0"/>
              <a:t>“It makes no difference what you believe, just as long as  you are honest and sincere.”</a:t>
            </a:r>
          </a:p>
          <a:p>
            <a:r>
              <a:rPr lang="en-US" sz="4000" dirty="0"/>
              <a:t>“One church is just as good as another.”</a:t>
            </a:r>
          </a:p>
          <a:p>
            <a:r>
              <a:rPr lang="en-US" sz="4000" dirty="0"/>
              <a:t>“All roads lead to Heaven!”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8F7836B-ADEE-0C8C-BA67-B89CBD2C927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787" t="2567" r="23880" b="2990"/>
          <a:stretch/>
        </p:blipFill>
        <p:spPr>
          <a:xfrm>
            <a:off x="9066212" y="2133600"/>
            <a:ext cx="1676400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286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1524000"/>
            <a:ext cx="7086600" cy="3962400"/>
          </a:xfrm>
        </p:spPr>
        <p:txBody>
          <a:bodyPr/>
          <a:lstStyle/>
          <a:p>
            <a:pPr algn="ctr"/>
            <a:r>
              <a:rPr lang="en-US" sz="8000" dirty="0"/>
              <a:t>CAN BELIEVING ERROR SAVE YOU?</a:t>
            </a:r>
          </a:p>
        </p:txBody>
      </p:sp>
    </p:spTree>
    <p:extLst>
      <p:ext uri="{BB962C8B-B14F-4D97-AF65-F5344CB8AC3E}">
        <p14:creationId xmlns:p14="http://schemas.microsoft.com/office/powerpoint/2010/main" val="360082013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293735" y="381000"/>
            <a:ext cx="9601200" cy="685800"/>
          </a:xfrm>
        </p:spPr>
        <p:txBody>
          <a:bodyPr/>
          <a:lstStyle/>
          <a:p>
            <a:r>
              <a:rPr lang="en-US" dirty="0"/>
              <a:t>CAN BELIEVING ERROR SAVE YOU?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293814" y="1066800"/>
            <a:ext cx="9601200" cy="5257800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/>
              <a:t>ADAM AND EVE-</a:t>
            </a:r>
          </a:p>
          <a:p>
            <a:r>
              <a:rPr lang="en-US" sz="2800" dirty="0"/>
              <a:t>Knew and Understood God’s instruction – Genesis 3:2,3</a:t>
            </a:r>
          </a:p>
          <a:p>
            <a:r>
              <a:rPr lang="en-US" sz="2800" dirty="0"/>
              <a:t>Devil gave contrary instructions – Genesis 3:4,5</a:t>
            </a:r>
          </a:p>
          <a:p>
            <a:r>
              <a:rPr lang="en-US" sz="2800" dirty="0"/>
              <a:t>Adam and Eve had to make a choice!</a:t>
            </a:r>
          </a:p>
          <a:p>
            <a:r>
              <a:rPr lang="en-US" sz="2800" dirty="0"/>
              <a:t>They chose to BELIEVE ERROR and OBEY THE DEVIL!</a:t>
            </a:r>
          </a:p>
          <a:p>
            <a:r>
              <a:rPr lang="en-US" sz="2800" dirty="0"/>
              <a:t>Thus sin entered into the world!  Genesis 3:8-24; Romans 5:12</a:t>
            </a:r>
          </a:p>
          <a:p>
            <a:r>
              <a:rPr lang="en-US" sz="2800" dirty="0"/>
              <a:t>IF you could ask Adam, as he stood among the thorns and thistles,</a:t>
            </a:r>
          </a:p>
          <a:p>
            <a:pPr algn="ctr"/>
            <a:r>
              <a:rPr lang="en-US" sz="2800" dirty="0"/>
              <a:t>“Can Believing Error Save You?”</a:t>
            </a:r>
          </a:p>
          <a:p>
            <a:pPr algn="ctr"/>
            <a:r>
              <a:rPr lang="en-US" sz="2800" dirty="0"/>
              <a:t>What do you suppose he would say?</a:t>
            </a:r>
          </a:p>
        </p:txBody>
      </p:sp>
    </p:spTree>
    <p:extLst>
      <p:ext uri="{BB962C8B-B14F-4D97-AF65-F5344CB8AC3E}">
        <p14:creationId xmlns:p14="http://schemas.microsoft.com/office/powerpoint/2010/main" val="397079867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293735" y="381000"/>
            <a:ext cx="9601200" cy="685800"/>
          </a:xfrm>
        </p:spPr>
        <p:txBody>
          <a:bodyPr/>
          <a:lstStyle/>
          <a:p>
            <a:r>
              <a:rPr lang="en-US" dirty="0"/>
              <a:t>CAN BELIEVING ERROR SAVE YOU?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760412" y="1066800"/>
            <a:ext cx="10134602" cy="5257800"/>
          </a:xfrm>
        </p:spPr>
        <p:txBody>
          <a:bodyPr>
            <a:normAutofit fontScale="92500"/>
          </a:bodyPr>
          <a:lstStyle/>
          <a:p>
            <a:r>
              <a:rPr lang="en-US" sz="2800" dirty="0"/>
              <a:t>NADAB AND ABIHU-</a:t>
            </a:r>
          </a:p>
          <a:p>
            <a:r>
              <a:rPr lang="en-US" sz="2800" dirty="0"/>
              <a:t>Both Priests and sons of Aaron – Leviticus 10:1; Numbers 3:1</a:t>
            </a:r>
          </a:p>
          <a:p>
            <a:r>
              <a:rPr lang="en-US" sz="2800" dirty="0"/>
              <a:t>God’s instructions were very plain – Leviticus 6:8-13</a:t>
            </a:r>
          </a:p>
          <a:p>
            <a:r>
              <a:rPr lang="en-US" sz="2800" dirty="0"/>
              <a:t>Instructed to get coals from the altar – Leviticus 16:12,13</a:t>
            </a:r>
          </a:p>
          <a:p>
            <a:r>
              <a:rPr lang="en-US" sz="2800" dirty="0"/>
              <a:t>God said He would CONSUME Korah, Dathan and Abiram- Numbers 16:46 </a:t>
            </a:r>
          </a:p>
          <a:p>
            <a:r>
              <a:rPr lang="en-US" sz="2800" dirty="0"/>
              <a:t>“Nadab and Abihu,...offered profane fire before the Lord, which He had not commanded them."  Leviticus 10:1</a:t>
            </a:r>
          </a:p>
          <a:p>
            <a:r>
              <a:rPr lang="en-US" sz="2800" dirty="0"/>
              <a:t>God warned not to change His commands – Deuteronomy 4:2</a:t>
            </a:r>
          </a:p>
          <a:p>
            <a:r>
              <a:rPr lang="en-US" sz="2800" dirty="0"/>
              <a:t>Leviticus 10:2 – “Can believing error save you?”</a:t>
            </a:r>
          </a:p>
        </p:txBody>
      </p:sp>
    </p:spTree>
    <p:extLst>
      <p:ext uri="{BB962C8B-B14F-4D97-AF65-F5344CB8AC3E}">
        <p14:creationId xmlns:p14="http://schemas.microsoft.com/office/powerpoint/2010/main" val="1321037364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293735" y="381000"/>
            <a:ext cx="9601200" cy="685800"/>
          </a:xfrm>
        </p:spPr>
        <p:txBody>
          <a:bodyPr/>
          <a:lstStyle/>
          <a:p>
            <a:r>
              <a:rPr lang="en-US" dirty="0"/>
              <a:t>CAN BELIEVING ERROR SAVE YOU?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760412" y="1066800"/>
            <a:ext cx="10134602" cy="5562600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/>
              <a:t>A PROPHET OF GOD FROM JUDAH-</a:t>
            </a:r>
          </a:p>
          <a:p>
            <a:r>
              <a:rPr lang="en-US" sz="2800" dirty="0"/>
              <a:t>1 Kings 13:1-19</a:t>
            </a:r>
          </a:p>
          <a:p>
            <a:r>
              <a:rPr lang="en-US" sz="2800" dirty="0"/>
              <a:t>As long as he obeyed God and did as God said, God blessed him</a:t>
            </a:r>
          </a:p>
          <a:p>
            <a:r>
              <a:rPr lang="en-US" sz="2800" dirty="0"/>
              <a:t>God commanded him: “You shall not eat bread, nor drink water, nor return by the same way you came.’” </a:t>
            </a:r>
          </a:p>
          <a:p>
            <a:r>
              <a:rPr lang="en-US" sz="2800" dirty="0"/>
              <a:t>Old prophet lied to him!  1 Kings 13:18</a:t>
            </a:r>
          </a:p>
          <a:p>
            <a:r>
              <a:rPr lang="en-US" sz="2800" dirty="0"/>
              <a:t>The prophet from Judah had to make a choice-</a:t>
            </a:r>
          </a:p>
          <a:p>
            <a:r>
              <a:rPr lang="en-US" sz="2800" dirty="0"/>
              <a:t>Believe GOD or Believe THE LIE!  2 Corinthians 11:14.15</a:t>
            </a:r>
          </a:p>
          <a:p>
            <a:r>
              <a:rPr lang="en-US" sz="2800" dirty="0"/>
              <a:t>He disobeyed and was killed by a wild beast!</a:t>
            </a:r>
          </a:p>
          <a:p>
            <a:r>
              <a:rPr lang="en-US" sz="2800" dirty="0"/>
              <a:t>Was he HONEST?  </a:t>
            </a:r>
          </a:p>
          <a:p>
            <a:r>
              <a:rPr lang="en-US" sz="2800" dirty="0"/>
              <a:t>“Can Believing Error Save You?”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254B33D-FF87-5EAD-022A-1517252FD7CB}"/>
              </a:ext>
            </a:extLst>
          </p:cNvPr>
          <p:cNvSpPr txBox="1"/>
          <p:nvPr/>
        </p:nvSpPr>
        <p:spPr>
          <a:xfrm>
            <a:off x="4265612" y="5486400"/>
            <a:ext cx="2971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Was he SINCERE?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992E617-2C70-AE48-C1BC-8F2AEBF20CA8}"/>
              </a:ext>
            </a:extLst>
          </p:cNvPr>
          <p:cNvSpPr txBox="1"/>
          <p:nvPr/>
        </p:nvSpPr>
        <p:spPr>
          <a:xfrm>
            <a:off x="7765452" y="5486400"/>
            <a:ext cx="2971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NO DOUBT!</a:t>
            </a:r>
          </a:p>
        </p:txBody>
      </p:sp>
    </p:spTree>
    <p:extLst>
      <p:ext uri="{BB962C8B-B14F-4D97-AF65-F5344CB8AC3E}">
        <p14:creationId xmlns:p14="http://schemas.microsoft.com/office/powerpoint/2010/main" val="261855899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  <p:bldP spid="2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293735" y="381000"/>
            <a:ext cx="9601200" cy="685800"/>
          </a:xfrm>
        </p:spPr>
        <p:txBody>
          <a:bodyPr/>
          <a:lstStyle/>
          <a:p>
            <a:r>
              <a:rPr lang="en-US" dirty="0"/>
              <a:t>CAN BELIEVING ERROR SAVE YOU?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760412" y="1066800"/>
            <a:ext cx="10134602" cy="55626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sz="2800" dirty="0"/>
              <a:t>SAUL OF TARSUS-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Acts 26:9-11 “when they were put to death, I cast my vote against them.”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He was a CHRISTIAN KILLER!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Did it with a CLEAR CONSCIENCE!  Acts 23:1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1 Timothy 1:13 “did it ignorantly in unbelief.”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Did Paul believe he could be SAVED in that ERROR?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He Was HONEST?  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1 Timothy 1:15 “Christ Jesus came into the world to save sinners, of whom I am chief.”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Paul knew that believing error COULD NOT SAVE HIM!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254B33D-FF87-5EAD-022A-1517252FD7CB}"/>
              </a:ext>
            </a:extLst>
          </p:cNvPr>
          <p:cNvSpPr txBox="1"/>
          <p:nvPr/>
        </p:nvSpPr>
        <p:spPr>
          <a:xfrm>
            <a:off x="4608435" y="4648200"/>
            <a:ext cx="2971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He Was SINCERE?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992E617-2C70-AE48-C1BC-8F2AEBF20CA8}"/>
              </a:ext>
            </a:extLst>
          </p:cNvPr>
          <p:cNvSpPr txBox="1"/>
          <p:nvPr/>
        </p:nvSpPr>
        <p:spPr>
          <a:xfrm>
            <a:off x="7751724" y="4648200"/>
            <a:ext cx="2971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He Was Zealous!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566084005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  <p:bldP spid="2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293735" y="381000"/>
            <a:ext cx="9601200" cy="685800"/>
          </a:xfrm>
        </p:spPr>
        <p:txBody>
          <a:bodyPr/>
          <a:lstStyle/>
          <a:p>
            <a:r>
              <a:rPr lang="en-US" dirty="0"/>
              <a:t>CAN BELIEVING ERROR SAVE YOU?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760412" y="1066800"/>
            <a:ext cx="10134602" cy="5562600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10000"/>
              </a:lnSpc>
            </a:pPr>
            <a:r>
              <a:rPr lang="en-US" sz="2800" dirty="0"/>
              <a:t>PEOPLE TODAY-</a:t>
            </a:r>
          </a:p>
          <a:p>
            <a:pPr>
              <a:lnSpc>
                <a:spcPct val="110000"/>
              </a:lnSpc>
            </a:pPr>
            <a:r>
              <a:rPr lang="en-US" sz="2800" dirty="0"/>
              <a:t>Acts 3:23 “And it shall come to pass {that} every soul who will not hear that Prophet shall be utterly destroyed from among the people.’” </a:t>
            </a:r>
          </a:p>
          <a:p>
            <a:pPr>
              <a:lnSpc>
                <a:spcPct val="110000"/>
              </a:lnSpc>
            </a:pPr>
            <a:r>
              <a:rPr lang="en-US" sz="2800" dirty="0"/>
              <a:t>Those who will not listen to Christ are without hope!</a:t>
            </a:r>
          </a:p>
          <a:p>
            <a:pPr>
              <a:lnSpc>
                <a:spcPct val="110000"/>
              </a:lnSpc>
            </a:pPr>
            <a:r>
              <a:rPr lang="en-US" sz="2800" dirty="0"/>
              <a:t>Jesus believed there WAS such a thing as TRUTH and that it was IMPORTANT!  John 8:32</a:t>
            </a:r>
          </a:p>
          <a:p>
            <a:pPr>
              <a:lnSpc>
                <a:spcPct val="110000"/>
              </a:lnSpc>
            </a:pPr>
            <a:r>
              <a:rPr lang="en-US" sz="2800" dirty="0"/>
              <a:t>John 14:6 “I [Jesus] am the Way, the Truth, and the life..”</a:t>
            </a:r>
          </a:p>
          <a:p>
            <a:pPr>
              <a:lnSpc>
                <a:spcPct val="110000"/>
              </a:lnSpc>
            </a:pPr>
            <a:r>
              <a:rPr lang="en-US" sz="2800" dirty="0"/>
              <a:t>The word TRUTH implies that there must also be something that is FALSE!</a:t>
            </a:r>
          </a:p>
          <a:p>
            <a:pPr>
              <a:lnSpc>
                <a:spcPct val="110000"/>
              </a:lnSpc>
            </a:pPr>
            <a:r>
              <a:rPr lang="en-US" sz="2800" dirty="0"/>
              <a:t>JESUS is THE TRUTH – anything else is FALSE</a:t>
            </a:r>
          </a:p>
          <a:p>
            <a:pPr>
              <a:lnSpc>
                <a:spcPct val="110000"/>
              </a:lnSpc>
            </a:pPr>
            <a:r>
              <a:rPr lang="en-US" sz="2800" dirty="0"/>
              <a:t>2 Thessalonians 2:12 “not believe the truth…”  CONDEMNED!</a:t>
            </a:r>
          </a:p>
        </p:txBody>
      </p:sp>
    </p:spTree>
    <p:extLst>
      <p:ext uri="{BB962C8B-B14F-4D97-AF65-F5344CB8AC3E}">
        <p14:creationId xmlns:p14="http://schemas.microsoft.com/office/powerpoint/2010/main" val="138199717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293735" y="381000"/>
            <a:ext cx="9601200" cy="1447800"/>
          </a:xfrm>
        </p:spPr>
        <p:txBody>
          <a:bodyPr>
            <a:normAutofit fontScale="90000"/>
          </a:bodyPr>
          <a:lstStyle/>
          <a:p>
            <a:r>
              <a:rPr lang="en-US" dirty="0"/>
              <a:t>HOW COULD ANYONE CONTINUE TO BELIEVE AND FOLLOW ERROR AND BE SAVED BY GOD?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760412" y="1905000"/>
            <a:ext cx="10134602" cy="4724400"/>
          </a:xfrm>
        </p:spPr>
        <p:txBody>
          <a:bodyPr>
            <a:normAutofit lnSpcReduction="10000"/>
          </a:bodyPr>
          <a:lstStyle/>
          <a:p>
            <a:pPr>
              <a:lnSpc>
                <a:spcPct val="110000"/>
              </a:lnSpc>
            </a:pPr>
            <a:r>
              <a:rPr lang="en-US" sz="2800" dirty="0"/>
              <a:t>Sincerity No Substitute For Obeying The TRUTH!</a:t>
            </a:r>
          </a:p>
          <a:p>
            <a:pPr>
              <a:lnSpc>
                <a:spcPct val="110000"/>
              </a:lnSpc>
            </a:pPr>
            <a:r>
              <a:rPr lang="en-US" sz="2800" dirty="0"/>
              <a:t>Someone accidently poured RAT POISON into a bottle marked SUGAR – an Honest and Sincere person put it in their Coffee….</a:t>
            </a:r>
          </a:p>
          <a:p>
            <a:pPr>
              <a:lnSpc>
                <a:spcPct val="110000"/>
              </a:lnSpc>
            </a:pPr>
            <a:r>
              <a:rPr lang="en-US" sz="2800" dirty="0"/>
              <a:t>Would their HONESTY and SINCERITY keep the from getting SICK or DYING?</a:t>
            </a:r>
          </a:p>
          <a:p>
            <a:pPr>
              <a:lnSpc>
                <a:spcPct val="110000"/>
              </a:lnSpc>
            </a:pPr>
            <a:r>
              <a:rPr lang="en-US" sz="2800" dirty="0"/>
              <a:t>IF a person is HONEST and SINCERE and they ACCEPT ERROR as if it were TRUTH, will they not DIE SPIRITUALLY?</a:t>
            </a:r>
          </a:p>
        </p:txBody>
      </p:sp>
    </p:spTree>
    <p:extLst>
      <p:ext uri="{BB962C8B-B14F-4D97-AF65-F5344CB8AC3E}">
        <p14:creationId xmlns:p14="http://schemas.microsoft.com/office/powerpoint/2010/main" val="202937691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760412" y="228600"/>
            <a:ext cx="10668001" cy="1752600"/>
          </a:xfrm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en-US" dirty="0"/>
              <a:t>THE GOD OF HEAVEN HAS NEVER ACCEPTED ERROR AS A SUBSTUTE FOR TRUTH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760412" y="1905000"/>
            <a:ext cx="10134602" cy="4724400"/>
          </a:xfrm>
        </p:spPr>
        <p:txBody>
          <a:bodyPr>
            <a:normAutofit lnSpcReduction="10000"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3200" dirty="0"/>
              <a:t>IT IS ETERNALLY DISASTROUS TO THINK HE WILL ALLOW MEN TODAY TO BE SAVED BY BELIEVING AND FOLLOWING ERROR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US" sz="3200" dirty="0"/>
              <a:t>ARE YOU FOLLOWING THE TRUTH?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US" sz="3200" dirty="0"/>
              <a:t>JESUS SAYS WE CAN AND MUST KNOW THE TRUTH JOHN 8:32</a:t>
            </a:r>
          </a:p>
        </p:txBody>
      </p:sp>
    </p:spTree>
    <p:extLst>
      <p:ext uri="{BB962C8B-B14F-4D97-AF65-F5344CB8AC3E}">
        <p14:creationId xmlns:p14="http://schemas.microsoft.com/office/powerpoint/2010/main" val="39001108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Diagram&#10;&#10;Description automatically generated">
            <a:extLst>
              <a:ext uri="{FF2B5EF4-FFF2-40B4-BE49-F238E27FC236}">
                <a16:creationId xmlns:a16="http://schemas.microsoft.com/office/drawing/2014/main" id="{BCE7ECA0-82BC-CE9A-95F2-A97BF47210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412" y="34565"/>
            <a:ext cx="10058400" cy="6705600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9E85410-B6F1-1B8D-67AE-0884A25C394A}"/>
              </a:ext>
            </a:extLst>
          </p:cNvPr>
          <p:cNvSpPr/>
          <p:nvPr/>
        </p:nvSpPr>
        <p:spPr>
          <a:xfrm>
            <a:off x="6399212" y="2667000"/>
            <a:ext cx="762000" cy="152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3872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Woodgrain 16x9">
  <a:themeElements>
    <a:clrScheme name="Woodgrain_16x9">
      <a:dk1>
        <a:sysClr val="windowText" lastClr="000000"/>
      </a:dk1>
      <a:lt1>
        <a:sysClr val="window" lastClr="FFFFFF"/>
      </a:lt1>
      <a:dk2>
        <a:srgbClr val="90B365"/>
      </a:dk2>
      <a:lt2>
        <a:srgbClr val="EEECE1"/>
      </a:lt2>
      <a:accent1>
        <a:srgbClr val="4283D2"/>
      </a:accent1>
      <a:accent2>
        <a:srgbClr val="6E9D35"/>
      </a:accent2>
      <a:accent3>
        <a:srgbClr val="DE6742"/>
      </a:accent3>
      <a:accent4>
        <a:srgbClr val="8F73DF"/>
      </a:accent4>
      <a:accent5>
        <a:srgbClr val="CB991B"/>
      </a:accent5>
      <a:accent6>
        <a:srgbClr val="7F7F7F"/>
      </a:accent6>
      <a:hlink>
        <a:srgbClr val="90B365"/>
      </a:hlink>
      <a:folHlink>
        <a:srgbClr val="7F7F7F"/>
      </a:folHlink>
    </a:clrScheme>
    <a:fontScheme name="Century">
      <a:majorFont>
        <a:latin typeface="Century"/>
        <a:ea typeface=""/>
        <a:cs typeface=""/>
      </a:majorFont>
      <a:minorFont>
        <a:latin typeface="Century"/>
        <a:ea typeface=""/>
        <a:cs typeface=""/>
      </a:minorFont>
    </a:fontScheme>
    <a:fmtScheme name="Elemental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9800000"/>
            </a:lightRig>
          </a:scene3d>
          <a:sp3d prstMaterial="plastic">
            <a:bevelT w="25400" h="1905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2801115" id="{6D802E96-7B24-457C-A326-69AF839D4486}" vid="{C3FFE3C6-9A62-4BEA-9FE0-A8BC12B9BCCA}"/>
    </a:ext>
  </a:extLst>
</a:theme>
</file>

<file path=ppt/theme/theme2.xml><?xml version="1.0" encoding="utf-8"?>
<a:theme xmlns:a="http://schemas.openxmlformats.org/drawingml/2006/main" name="Office Theme">
  <a:themeElements>
    <a:clrScheme name="Woodgrain_16x9">
      <a:dk1>
        <a:sysClr val="windowText" lastClr="000000"/>
      </a:dk1>
      <a:lt1>
        <a:sysClr val="window" lastClr="FFFFFF"/>
      </a:lt1>
      <a:dk2>
        <a:srgbClr val="90B365"/>
      </a:dk2>
      <a:lt2>
        <a:srgbClr val="EEECE1"/>
      </a:lt2>
      <a:accent1>
        <a:srgbClr val="4283D2"/>
      </a:accent1>
      <a:accent2>
        <a:srgbClr val="6E9D35"/>
      </a:accent2>
      <a:accent3>
        <a:srgbClr val="DE6742"/>
      </a:accent3>
      <a:accent4>
        <a:srgbClr val="8F73DF"/>
      </a:accent4>
      <a:accent5>
        <a:srgbClr val="CB991B"/>
      </a:accent5>
      <a:accent6>
        <a:srgbClr val="7F7F7F"/>
      </a:accent6>
      <a:hlink>
        <a:srgbClr val="90B365"/>
      </a:hlink>
      <a:folHlink>
        <a:srgbClr val="7F7F7F"/>
      </a:folHlink>
    </a:clrScheme>
    <a:fontScheme name="Century">
      <a:majorFont>
        <a:latin typeface="Century"/>
        <a:ea typeface=""/>
        <a:cs typeface=""/>
      </a:majorFont>
      <a:minorFont>
        <a:latin typeface="Century"/>
        <a:ea typeface=""/>
        <a:cs typeface=""/>
      </a:minorFont>
    </a:fontScheme>
    <a:fmtScheme name="Elemental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9800000"/>
            </a:lightRig>
          </a:scene3d>
          <a:sp3d prstMaterial="plastic">
            <a:bevelT w="25400" h="1905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Woodgrain_16x9">
      <a:dk1>
        <a:sysClr val="windowText" lastClr="000000"/>
      </a:dk1>
      <a:lt1>
        <a:sysClr val="window" lastClr="FFFFFF"/>
      </a:lt1>
      <a:dk2>
        <a:srgbClr val="90B365"/>
      </a:dk2>
      <a:lt2>
        <a:srgbClr val="EEECE1"/>
      </a:lt2>
      <a:accent1>
        <a:srgbClr val="4283D2"/>
      </a:accent1>
      <a:accent2>
        <a:srgbClr val="6E9D35"/>
      </a:accent2>
      <a:accent3>
        <a:srgbClr val="DE6742"/>
      </a:accent3>
      <a:accent4>
        <a:srgbClr val="8F73DF"/>
      </a:accent4>
      <a:accent5>
        <a:srgbClr val="CB991B"/>
      </a:accent5>
      <a:accent6>
        <a:srgbClr val="7F7F7F"/>
      </a:accent6>
      <a:hlink>
        <a:srgbClr val="90B365"/>
      </a:hlink>
      <a:folHlink>
        <a:srgbClr val="7F7F7F"/>
      </a:folHlink>
    </a:clrScheme>
    <a:fontScheme name="Century">
      <a:majorFont>
        <a:latin typeface="Century"/>
        <a:ea typeface=""/>
        <a:cs typeface=""/>
      </a:majorFont>
      <a:minorFont>
        <a:latin typeface="Century"/>
        <a:ea typeface=""/>
        <a:cs typeface=""/>
      </a:minorFont>
    </a:fontScheme>
    <a:fmtScheme name="Elemental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9800000"/>
            </a:lightRig>
          </a:scene3d>
          <a:sp3d prstMaterial="plastic">
            <a:bevelT w="25400" h="1905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irectSourceMarket xmlns="4873beb7-5857-4685-be1f-d57550cc96cc" xsi:nil="true"/>
    <ApprovalStatus xmlns="4873beb7-5857-4685-be1f-d57550cc96cc">InProgress</ApprovalStatus>
    <MarketSpecific xmlns="4873beb7-5857-4685-be1f-d57550cc96cc">false</MarketSpecific>
    <LocComments xmlns="4873beb7-5857-4685-be1f-d57550cc96cc" xsi:nil="true"/>
    <ThumbnailAssetId xmlns="4873beb7-5857-4685-be1f-d57550cc96cc" xsi:nil="true"/>
    <PrimaryImageGen xmlns="4873beb7-5857-4685-be1f-d57550cc96cc">false</PrimaryImageGen>
    <LegacyData xmlns="4873beb7-5857-4685-be1f-d57550cc96cc" xsi:nil="true"/>
    <LocRecommendedHandoff xmlns="4873beb7-5857-4685-be1f-d57550cc96cc" xsi:nil="true"/>
    <BusinessGroup xmlns="4873beb7-5857-4685-be1f-d57550cc96cc" xsi:nil="true"/>
    <BlockPublish xmlns="4873beb7-5857-4685-be1f-d57550cc96cc">false</BlockPublish>
    <TPFriendlyName xmlns="4873beb7-5857-4685-be1f-d57550cc96cc" xsi:nil="true"/>
    <NumericId xmlns="4873beb7-5857-4685-be1f-d57550cc96cc" xsi:nil="true"/>
    <APEditor xmlns="4873beb7-5857-4685-be1f-d57550cc96cc">
      <UserInfo>
        <DisplayName/>
        <AccountId xsi:nil="true"/>
        <AccountType/>
      </UserInfo>
    </APEditor>
    <SourceTitle xmlns="4873beb7-5857-4685-be1f-d57550cc96cc" xsi:nil="true"/>
    <OpenTemplate xmlns="4873beb7-5857-4685-be1f-d57550cc96cc">true</OpenTemplate>
    <UALocComments xmlns="4873beb7-5857-4685-be1f-d57550cc96cc" xsi:nil="true"/>
    <ParentAssetId xmlns="4873beb7-5857-4685-be1f-d57550cc96cc" xsi:nil="true"/>
    <IntlLangReviewDate xmlns="4873beb7-5857-4685-be1f-d57550cc96cc" xsi:nil="true"/>
    <FeatureTagsTaxHTField0 xmlns="4873beb7-5857-4685-be1f-d57550cc96cc">
      <Terms xmlns="http://schemas.microsoft.com/office/infopath/2007/PartnerControls"/>
    </FeatureTagsTaxHTField0>
    <PublishStatusLookup xmlns="4873beb7-5857-4685-be1f-d57550cc96cc">
      <Value>1360511</Value>
    </PublishStatusLookup>
    <Providers xmlns="4873beb7-5857-4685-be1f-d57550cc96cc" xsi:nil="true"/>
    <MachineTranslated xmlns="4873beb7-5857-4685-be1f-d57550cc96cc">false</MachineTranslated>
    <OriginalSourceMarket xmlns="4873beb7-5857-4685-be1f-d57550cc96cc" xsi:nil="true"/>
    <APDescription xmlns="4873beb7-5857-4685-be1f-d57550cc96cc" xsi:nil="true"/>
    <ClipArtFilename xmlns="4873beb7-5857-4685-be1f-d57550cc96cc" xsi:nil="true"/>
    <ContentItem xmlns="4873beb7-5857-4685-be1f-d57550cc96cc" xsi:nil="true"/>
    <TPInstallLocation xmlns="4873beb7-5857-4685-be1f-d57550cc96cc" xsi:nil="true"/>
    <PublishTargets xmlns="4873beb7-5857-4685-be1f-d57550cc96cc">OfficeOnlineVNext</PublishTargets>
    <TimesCloned xmlns="4873beb7-5857-4685-be1f-d57550cc96cc" xsi:nil="true"/>
    <AssetStart xmlns="4873beb7-5857-4685-be1f-d57550cc96cc">2011-12-12T13:37:00+00:00</AssetStart>
    <Provider xmlns="4873beb7-5857-4685-be1f-d57550cc96cc" xsi:nil="true"/>
    <AcquiredFrom xmlns="4873beb7-5857-4685-be1f-d57550cc96cc">Internal MS</AcquiredFrom>
    <FriendlyTitle xmlns="4873beb7-5857-4685-be1f-d57550cc96cc" xsi:nil="true"/>
    <LastHandOff xmlns="4873beb7-5857-4685-be1f-d57550cc96cc" xsi:nil="true"/>
    <TPClientViewer xmlns="4873beb7-5857-4685-be1f-d57550cc96cc" xsi:nil="true"/>
    <UACurrentWords xmlns="4873beb7-5857-4685-be1f-d57550cc96cc" xsi:nil="true"/>
    <ArtSampleDocs xmlns="4873beb7-5857-4685-be1f-d57550cc96cc" xsi:nil="true"/>
    <UALocRecommendation xmlns="4873beb7-5857-4685-be1f-d57550cc96cc">Localize</UALocRecommendation>
    <Manager xmlns="4873beb7-5857-4685-be1f-d57550cc96cc" xsi:nil="true"/>
    <ShowIn xmlns="4873beb7-5857-4685-be1f-d57550cc96cc">Show everywhere</ShowIn>
    <UANotes xmlns="4873beb7-5857-4685-be1f-d57550cc96cc" xsi:nil="true"/>
    <TemplateStatus xmlns="4873beb7-5857-4685-be1f-d57550cc96cc">Complete</TemplateStatus>
    <InternalTagsTaxHTField0 xmlns="4873beb7-5857-4685-be1f-d57550cc96cc">
      <Terms xmlns="http://schemas.microsoft.com/office/infopath/2007/PartnerControls"/>
    </InternalTagsTaxHTField0>
    <CSXHash xmlns="4873beb7-5857-4685-be1f-d57550cc96cc" xsi:nil="true"/>
    <Downloads xmlns="4873beb7-5857-4685-be1f-d57550cc96cc">0</Downloads>
    <VoteCount xmlns="4873beb7-5857-4685-be1f-d57550cc96cc" xsi:nil="true"/>
    <OOCacheId xmlns="4873beb7-5857-4685-be1f-d57550cc96cc" xsi:nil="true"/>
    <IsDeleted xmlns="4873beb7-5857-4685-be1f-d57550cc96cc">false</IsDeleted>
    <AssetExpire xmlns="4873beb7-5857-4685-be1f-d57550cc96cc">2035-01-01T08:00:00+00:00</AssetExpire>
    <DSATActionTaken xmlns="4873beb7-5857-4685-be1f-d57550cc96cc" xsi:nil="true"/>
    <CSXSubmissionMarket xmlns="4873beb7-5857-4685-be1f-d57550cc96cc" xsi:nil="true"/>
    <TPExecutable xmlns="4873beb7-5857-4685-be1f-d57550cc96cc" xsi:nil="true"/>
    <SubmitterId xmlns="4873beb7-5857-4685-be1f-d57550cc96cc" xsi:nil="true"/>
    <EditorialTags xmlns="4873beb7-5857-4685-be1f-d57550cc96cc" xsi:nil="true"/>
    <ApprovalLog xmlns="4873beb7-5857-4685-be1f-d57550cc96cc" xsi:nil="true"/>
    <AssetType xmlns="4873beb7-5857-4685-be1f-d57550cc96cc">TP</AssetType>
    <BugNumber xmlns="4873beb7-5857-4685-be1f-d57550cc96cc" xsi:nil="true"/>
    <CSXSubmissionDate xmlns="4873beb7-5857-4685-be1f-d57550cc96cc" xsi:nil="true"/>
    <CSXUpdate xmlns="4873beb7-5857-4685-be1f-d57550cc96cc">false</CSXUpdate>
    <Milestone xmlns="4873beb7-5857-4685-be1f-d57550cc96cc" xsi:nil="true"/>
    <RecommendationsModifier xmlns="4873beb7-5857-4685-be1f-d57550cc96cc" xsi:nil="true"/>
    <OriginAsset xmlns="4873beb7-5857-4685-be1f-d57550cc96cc" xsi:nil="true"/>
    <TPComponent xmlns="4873beb7-5857-4685-be1f-d57550cc96cc" xsi:nil="true"/>
    <AssetId xmlns="4873beb7-5857-4685-be1f-d57550cc96cc">TP102801114</AssetId>
    <IntlLocPriority xmlns="4873beb7-5857-4685-be1f-d57550cc96cc" xsi:nil="true"/>
    <PolicheckWords xmlns="4873beb7-5857-4685-be1f-d57550cc96cc" xsi:nil="true"/>
    <TPLaunchHelpLink xmlns="4873beb7-5857-4685-be1f-d57550cc96cc" xsi:nil="true"/>
    <TPApplication xmlns="4873beb7-5857-4685-be1f-d57550cc96cc" xsi:nil="true"/>
    <CrawlForDependencies xmlns="4873beb7-5857-4685-be1f-d57550cc96cc">false</CrawlForDependencies>
    <HandoffToMSDN xmlns="4873beb7-5857-4685-be1f-d57550cc96cc" xsi:nil="true"/>
    <PlannedPubDate xmlns="4873beb7-5857-4685-be1f-d57550cc96cc" xsi:nil="true"/>
    <IntlLangReviewer xmlns="4873beb7-5857-4685-be1f-d57550cc96cc" xsi:nil="true"/>
    <TrustLevel xmlns="4873beb7-5857-4685-be1f-d57550cc96cc">1 Microsoft Managed Content</TrustLevel>
    <LocLastLocAttemptVersionLookup xmlns="4873beb7-5857-4685-be1f-d57550cc96cc">706531</LocLastLocAttemptVersionLookup>
    <IsSearchable xmlns="4873beb7-5857-4685-be1f-d57550cc96cc">true</IsSearchable>
    <TemplateTemplateType xmlns="4873beb7-5857-4685-be1f-d57550cc96cc">PowerPoint Presentation Template</TemplateTemplateType>
    <CampaignTagsTaxHTField0 xmlns="4873beb7-5857-4685-be1f-d57550cc96cc">
      <Terms xmlns="http://schemas.microsoft.com/office/infopath/2007/PartnerControls"/>
    </CampaignTagsTaxHTField0>
    <TPNamespace xmlns="4873beb7-5857-4685-be1f-d57550cc96cc" xsi:nil="true"/>
    <TaxCatchAll xmlns="4873beb7-5857-4685-be1f-d57550cc96cc"/>
    <Markets xmlns="4873beb7-5857-4685-be1f-d57550cc96cc"/>
    <UAProjectedTotalWords xmlns="4873beb7-5857-4685-be1f-d57550cc96cc" xsi:nil="true"/>
    <IntlLangReview xmlns="4873beb7-5857-4685-be1f-d57550cc96cc">false</IntlLangReview>
    <OutputCachingOn xmlns="4873beb7-5857-4685-be1f-d57550cc96cc">false</OutputCachingOn>
    <AverageRating xmlns="4873beb7-5857-4685-be1f-d57550cc96cc" xsi:nil="true"/>
    <APAuthor xmlns="4873beb7-5857-4685-be1f-d57550cc96cc">
      <UserInfo>
        <DisplayName>REDMOND\v-soujap</DisplayName>
        <AccountId>1954</AccountId>
        <AccountType/>
      </UserInfo>
    </APAuthor>
    <LocManualTestRequired xmlns="4873beb7-5857-4685-be1f-d57550cc96cc">false</LocManualTestRequired>
    <TPCommandLine xmlns="4873beb7-5857-4685-be1f-d57550cc96cc" xsi:nil="true"/>
    <TPAppVersion xmlns="4873beb7-5857-4685-be1f-d57550cc96cc" xsi:nil="true"/>
    <EditorialStatus xmlns="4873beb7-5857-4685-be1f-d57550cc96cc">Complete</EditorialStatus>
    <LastModifiedDateTime xmlns="4873beb7-5857-4685-be1f-d57550cc96cc" xsi:nil="true"/>
    <ScenarioTagsTaxHTField0 xmlns="4873beb7-5857-4685-be1f-d57550cc96cc">
      <Terms xmlns="http://schemas.microsoft.com/office/infopath/2007/PartnerControls"/>
    </ScenarioTagsTaxHTField0>
    <OriginalRelease xmlns="4873beb7-5857-4685-be1f-d57550cc96cc">14</OriginalRelease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LocMarketGroupTiers2 xmlns="4873beb7-5857-4685-be1f-d57550cc96cc" xsi:nil="true"/>
  </documentManagement>
</p:properties>
</file>

<file path=customXml/itemProps1.xml><?xml version="1.0" encoding="utf-8"?>
<ds:datastoreItem xmlns:ds="http://schemas.openxmlformats.org/officeDocument/2006/customXml" ds:itemID="{6EB9514F-6A45-47F4-BC6D-A865E297171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C20563B-C646-42AF-9D0D-76DF086793C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335E791-7449-4708-8DE9-182EC4D8A134}">
  <ds:schemaRefs>
    <ds:schemaRef ds:uri="4873beb7-5857-4685-be1f-d57550cc96cc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Woodgrain nature presentation (widescreen)</Template>
  <TotalTime>174</TotalTime>
  <Words>687</Words>
  <Application>Microsoft Office PowerPoint</Application>
  <PresentationFormat>Custom</PresentationFormat>
  <Paragraphs>67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Century</vt:lpstr>
      <vt:lpstr>Woodgrain 16x9</vt:lpstr>
      <vt:lpstr>PowerPoint Presentation</vt:lpstr>
      <vt:lpstr>We have all heard it said…..</vt:lpstr>
      <vt:lpstr>CAN BELIEVING ERROR SAVE YOU?</vt:lpstr>
      <vt:lpstr>CAN BELIEVING ERROR SAVE YOU?</vt:lpstr>
      <vt:lpstr>CAN BELIEVING ERROR SAVE YOU?</vt:lpstr>
      <vt:lpstr>CAN BELIEVING ERROR SAVE YOU?</vt:lpstr>
      <vt:lpstr>CAN BELIEVING ERROR SAVE YOU?</vt:lpstr>
      <vt:lpstr>CAN BELIEVING ERROR SAVE YOU?</vt:lpstr>
      <vt:lpstr>HOW COULD ANYONE CONTINUE TO BELIEVE AND FOLLOW ERROR AND BE SAVED BY GOD?</vt:lpstr>
      <vt:lpstr>THE GOD OF HEAVEN HAS NEVER ACCEPTED ERROR AS A SUBSTUTE FOR TRUTH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Gailen Evans</dc:creator>
  <cp:lastModifiedBy>Gailen Evans</cp:lastModifiedBy>
  <cp:revision>24</cp:revision>
  <dcterms:created xsi:type="dcterms:W3CDTF">2023-02-03T20:26:21Z</dcterms:created>
  <dcterms:modified xsi:type="dcterms:W3CDTF">2023-02-04T20:40:30Z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